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"/>
  </p:notesMasterIdLst>
  <p:sldIdLst>
    <p:sldId id="286" r:id="rId2"/>
    <p:sldId id="288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9534"/>
    <a:srgbClr val="59AA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38320" autoAdjust="0"/>
  </p:normalViewPr>
  <p:slideViewPr>
    <p:cSldViewPr>
      <p:cViewPr varScale="1">
        <p:scale>
          <a:sx n="44" d="100"/>
          <a:sy n="44" d="100"/>
        </p:scale>
        <p:origin x="353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DE0516D-D259-4200-9B6E-A497FFDD2D0A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D1A0A64-F017-45F5-A7E0-F820D5F2B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937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1A0A64-F017-45F5-A7E0-F820D5F2B73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43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1A0A64-F017-45F5-A7E0-F820D5F2B73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1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: Text &amp;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hart Placeholder 8"/>
          <p:cNvSpPr>
            <a:spLocks noGrp="1"/>
          </p:cNvSpPr>
          <p:nvPr>
            <p:ph type="chart" sz="quarter" idx="14"/>
          </p:nvPr>
        </p:nvSpPr>
        <p:spPr>
          <a:xfrm>
            <a:off x="914400" y="2286000"/>
            <a:ext cx="3505200" cy="3962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282A21-6152-44A6-84D0-05CF74571E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hart Placeholder 8"/>
          <p:cNvSpPr>
            <a:spLocks noGrp="1"/>
          </p:cNvSpPr>
          <p:nvPr>
            <p:ph type="chart" sz="quarter" idx="15"/>
          </p:nvPr>
        </p:nvSpPr>
        <p:spPr>
          <a:xfrm>
            <a:off x="5105400" y="2286000"/>
            <a:ext cx="3505200" cy="3962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152400"/>
            <a:ext cx="3505200" cy="762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aseline="0">
                <a:latin typeface="Franklin Gothic Demi Cond" panose="020B0706030402020204" pitchFamily="34" charset="0"/>
              </a:defRPr>
            </a:lvl1pPr>
            <a:lvl2pPr marL="0" indent="0" algn="ctr">
              <a:lnSpc>
                <a:spcPct val="50000"/>
              </a:lnSpc>
              <a:buNone/>
              <a:defRPr sz="2800">
                <a:latin typeface="+mj-lt"/>
              </a:defRPr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 smtClean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990600"/>
            <a:ext cx="35052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latin typeface="+mj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SUBHEAD TEXT</a:t>
            </a:r>
            <a:endParaRPr lang="en-US" dirty="0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1524000"/>
            <a:ext cx="3505200" cy="685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aseline="0">
                <a:latin typeface="+mn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Body Text</a:t>
            </a:r>
            <a:endParaRPr lang="en-US" dirty="0"/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9" hasCustomPrompt="1"/>
          </p:nvPr>
        </p:nvSpPr>
        <p:spPr>
          <a:xfrm>
            <a:off x="5105400" y="152400"/>
            <a:ext cx="3505200" cy="762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aseline="0">
                <a:latin typeface="Franklin Gothic Demi Cond" panose="020B0706030402020204" pitchFamily="34" charset="0"/>
              </a:defRPr>
            </a:lvl1pPr>
            <a:lvl2pPr marL="0" indent="0" algn="ctr">
              <a:lnSpc>
                <a:spcPct val="50000"/>
              </a:lnSpc>
              <a:buNone/>
              <a:defRPr sz="2800">
                <a:latin typeface="+mj-lt"/>
              </a:defRPr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 smtClean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5105400" y="990600"/>
            <a:ext cx="35052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latin typeface="+mj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SUBHEAD TEXT</a:t>
            </a:r>
            <a:endParaRPr lang="en-US" dirty="0"/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5105400" y="1524000"/>
            <a:ext cx="3505200" cy="685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aseline="0">
                <a:latin typeface="+mn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Body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238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282A21-6152-44A6-84D0-05CF74571E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990600" y="2057400"/>
            <a:ext cx="7315200" cy="990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>
                <a:latin typeface="Franklin Gothic Demi Cond" panose="020B0706030402020204" pitchFamily="34" charset="0"/>
              </a:defRPr>
            </a:lvl1pPr>
            <a:lvl2pPr marL="0" indent="0" algn="ctr">
              <a:lnSpc>
                <a:spcPct val="50000"/>
              </a:lnSpc>
              <a:buNone/>
              <a:defRPr sz="2800">
                <a:latin typeface="+mj-lt"/>
              </a:defRPr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 smtClean="0"/>
              <a:t>SECTION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3124200"/>
            <a:ext cx="7315200" cy="609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latin typeface="+mj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SUBHEAD TEXT</a:t>
            </a:r>
            <a:endParaRPr lang="en-US" dirty="0"/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990600" y="3810000"/>
            <a:ext cx="7315200" cy="609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aseline="0">
                <a:latin typeface="+mn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Body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126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282A21-6152-44A6-84D0-05CF74571E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: Tex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282A21-6152-44A6-84D0-05CF74571E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4800600" y="56444"/>
            <a:ext cx="4343400" cy="6115756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2" y="56444"/>
            <a:ext cx="4038600" cy="70555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4800" baseline="0">
                <a:latin typeface="Franklin Gothic Demi Cond" panose="020B0706030402020204" pitchFamily="34" charset="0"/>
              </a:defRPr>
            </a:lvl1pPr>
            <a:lvl2pPr marL="0" indent="0" algn="ctr">
              <a:lnSpc>
                <a:spcPct val="50000"/>
              </a:lnSpc>
              <a:buNone/>
              <a:defRPr sz="2800">
                <a:latin typeface="+mj-lt"/>
              </a:defRPr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 smtClean="0"/>
              <a:t>CLICK TO EDIT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2" y="872066"/>
            <a:ext cx="4038600" cy="423333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latin typeface="+mj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SUBHEAD TEXT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2" y="1405465"/>
            <a:ext cx="4038600" cy="476673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aseline="0">
                <a:latin typeface="+mn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Body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: Chart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914400" y="2362200"/>
            <a:ext cx="3886200" cy="3505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282A21-6152-44A6-84D0-05CF74571E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5088082" y="0"/>
            <a:ext cx="4038600" cy="762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4800" baseline="0">
                <a:latin typeface="Franklin Gothic Demi Cond" panose="020B0706030402020204" pitchFamily="34" charset="0"/>
              </a:defRPr>
            </a:lvl1pPr>
            <a:lvl2pPr marL="0" indent="0" algn="ctr">
              <a:lnSpc>
                <a:spcPct val="50000"/>
              </a:lnSpc>
              <a:buNone/>
              <a:defRPr sz="2800">
                <a:latin typeface="+mj-lt"/>
              </a:defRPr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 smtClean="0"/>
              <a:t>CLICK TO EDIT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5088082" y="838200"/>
            <a:ext cx="4038600" cy="4572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latin typeface="+mj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SUBHEAD TEXT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088082" y="1371600"/>
            <a:ext cx="4038600" cy="4800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aseline="0">
                <a:latin typeface="+mn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Body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176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: Tex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/>
          </p:cNvSpPr>
          <p:nvPr>
            <p:ph type="pic" sz="quarter" idx="13"/>
          </p:nvPr>
        </p:nvSpPr>
        <p:spPr>
          <a:xfrm>
            <a:off x="609600" y="152400"/>
            <a:ext cx="8551863" cy="3733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779318" y="3048000"/>
            <a:ext cx="4021282" cy="312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4970319" y="3048000"/>
            <a:ext cx="4021282" cy="312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282A21-6152-44A6-84D0-05CF74571E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762000" y="3048000"/>
            <a:ext cx="4038600" cy="762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4800" baseline="0">
                <a:latin typeface="Franklin Gothic Demi Cond" panose="020B0706030402020204" pitchFamily="34" charset="0"/>
              </a:defRPr>
            </a:lvl1pPr>
            <a:lvl2pPr marL="0" indent="0" algn="ctr">
              <a:lnSpc>
                <a:spcPct val="50000"/>
              </a:lnSpc>
              <a:buNone/>
              <a:defRPr sz="2800">
                <a:latin typeface="+mj-lt"/>
              </a:defRPr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 smtClean="0"/>
              <a:t>CLICK TO EDIT</a:t>
            </a:r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762000" y="3886200"/>
            <a:ext cx="4038600" cy="4572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latin typeface="+mj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SUBHEAD TEXT</a:t>
            </a:r>
            <a:endParaRPr lang="en-US" dirty="0"/>
          </a:p>
        </p:txBody>
      </p:sp>
      <p:sp>
        <p:nvSpPr>
          <p:cNvPr id="2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762000" y="4419600"/>
            <a:ext cx="40386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aseline="0">
                <a:latin typeface="+mn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Body Text</a:t>
            </a:r>
            <a:endParaRPr lang="en-US" dirty="0"/>
          </a:p>
        </p:txBody>
      </p:sp>
      <p:sp>
        <p:nvSpPr>
          <p:cNvPr id="28" name="Text Placeholder 9"/>
          <p:cNvSpPr>
            <a:spLocks noGrp="1"/>
          </p:cNvSpPr>
          <p:nvPr>
            <p:ph type="body" sz="quarter" idx="18" hasCustomPrompt="1"/>
          </p:nvPr>
        </p:nvSpPr>
        <p:spPr>
          <a:xfrm>
            <a:off x="4953000" y="3048000"/>
            <a:ext cx="4038600" cy="762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4800" baseline="0">
                <a:latin typeface="Franklin Gothic Demi Cond" panose="020B0706030402020204" pitchFamily="34" charset="0"/>
              </a:defRPr>
            </a:lvl1pPr>
            <a:lvl2pPr marL="0" indent="0" algn="ctr">
              <a:lnSpc>
                <a:spcPct val="50000"/>
              </a:lnSpc>
              <a:buNone/>
              <a:defRPr sz="2800">
                <a:latin typeface="+mj-lt"/>
              </a:defRPr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 smtClean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4953000" y="3886200"/>
            <a:ext cx="4038600" cy="4572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latin typeface="+mj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SUBHEAD TEXT</a:t>
            </a:r>
            <a:endParaRPr lang="en-US" dirty="0"/>
          </a:p>
        </p:txBody>
      </p:sp>
      <p:sp>
        <p:nvSpPr>
          <p:cNvPr id="30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953000" y="4419600"/>
            <a:ext cx="40386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aseline="0">
                <a:latin typeface="+mn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Body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936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: Titl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282A21-6152-44A6-84D0-05CF74571E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2438400"/>
            <a:ext cx="3505200" cy="762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latin typeface="Franklin Gothic Demi Cond" panose="020B0706030402020204" pitchFamily="34" charset="0"/>
              </a:defRPr>
            </a:lvl1pPr>
            <a:lvl2pPr marL="0" indent="0" algn="ctr">
              <a:lnSpc>
                <a:spcPct val="50000"/>
              </a:lnSpc>
              <a:buNone/>
              <a:defRPr sz="2800">
                <a:latin typeface="+mj-lt"/>
              </a:defRPr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 smtClean="0"/>
              <a:t>CLICK TO EDIT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3276600"/>
            <a:ext cx="3505200" cy="4572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latin typeface="+mj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SUBHEAD TEXT</a:t>
            </a:r>
            <a:endParaRPr lang="en-US" dirty="0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3810000"/>
            <a:ext cx="35052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aseline="0">
                <a:latin typeface="+mn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Body Text</a:t>
            </a:r>
            <a:endParaRPr lang="en-US" dirty="0"/>
          </a:p>
        </p:txBody>
      </p:sp>
      <p:sp>
        <p:nvSpPr>
          <p:cNvPr id="20" name="Text Placeholder 9"/>
          <p:cNvSpPr>
            <a:spLocks noGrp="1"/>
          </p:cNvSpPr>
          <p:nvPr>
            <p:ph type="body" sz="quarter" idx="18" hasCustomPrompt="1"/>
          </p:nvPr>
        </p:nvSpPr>
        <p:spPr>
          <a:xfrm>
            <a:off x="5105400" y="2438400"/>
            <a:ext cx="3505200" cy="762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latin typeface="Franklin Gothic Demi Cond" panose="020B0706030402020204" pitchFamily="34" charset="0"/>
              </a:defRPr>
            </a:lvl1pPr>
            <a:lvl2pPr marL="0" indent="0" algn="ctr">
              <a:lnSpc>
                <a:spcPct val="50000"/>
              </a:lnSpc>
              <a:buNone/>
              <a:defRPr sz="2800">
                <a:latin typeface="+mj-lt"/>
              </a:defRPr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 smtClean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5105400" y="3276600"/>
            <a:ext cx="3505200" cy="4572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latin typeface="+mj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SUBHEAD TEXT</a:t>
            </a:r>
            <a:endParaRPr lang="en-US" dirty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5105400" y="3810000"/>
            <a:ext cx="35052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aseline="0">
                <a:latin typeface="+mn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Body Text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21" hasCustomPrompt="1"/>
          </p:nvPr>
        </p:nvSpPr>
        <p:spPr>
          <a:xfrm>
            <a:off x="914400" y="152400"/>
            <a:ext cx="7696200" cy="762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4800" baseline="0">
                <a:latin typeface="Franklin Gothic Demi Cond" panose="020B0706030402020204" pitchFamily="34" charset="0"/>
              </a:defRPr>
            </a:lvl1pPr>
            <a:lvl2pPr marL="0" indent="0" algn="ctr">
              <a:lnSpc>
                <a:spcPct val="50000"/>
              </a:lnSpc>
              <a:buNone/>
              <a:defRPr sz="2800">
                <a:latin typeface="+mj-lt"/>
              </a:defRPr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 smtClean="0"/>
              <a:t>CLICK TO EDIT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14400" y="990600"/>
            <a:ext cx="7696200" cy="4572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latin typeface="+mj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SUBHEAD TEXT</a:t>
            </a:r>
            <a:endParaRPr lang="en-US" dirty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914400" y="1524000"/>
            <a:ext cx="7696200" cy="8382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aseline="0">
                <a:latin typeface="+mn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Body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693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Content: Title &amp; Sub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282A21-6152-44A6-84D0-05CF74571E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2438400"/>
            <a:ext cx="3505200" cy="762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aseline="0">
                <a:latin typeface="Franklin Gothic Demi Cond" panose="020B0706030402020204" pitchFamily="34" charset="0"/>
              </a:defRPr>
            </a:lvl1pPr>
            <a:lvl2pPr marL="0" indent="0" algn="ctr">
              <a:lnSpc>
                <a:spcPct val="50000"/>
              </a:lnSpc>
              <a:buNone/>
              <a:defRPr sz="2800">
                <a:latin typeface="+mj-lt"/>
              </a:defRPr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 smtClean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3276600"/>
            <a:ext cx="35052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latin typeface="+mj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SUBHEAD TEXT</a:t>
            </a:r>
            <a:endParaRPr lang="en-US" dirty="0"/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3810000"/>
            <a:ext cx="3505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aseline="0">
                <a:latin typeface="+mn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Body Text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8" hasCustomPrompt="1"/>
          </p:nvPr>
        </p:nvSpPr>
        <p:spPr>
          <a:xfrm>
            <a:off x="5105400" y="2438400"/>
            <a:ext cx="3505200" cy="762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aseline="0">
                <a:latin typeface="Franklin Gothic Demi Cond" panose="020B0706030402020204" pitchFamily="34" charset="0"/>
              </a:defRPr>
            </a:lvl1pPr>
            <a:lvl2pPr marL="0" indent="0" algn="ctr">
              <a:lnSpc>
                <a:spcPct val="50000"/>
              </a:lnSpc>
              <a:buNone/>
              <a:defRPr sz="2800">
                <a:latin typeface="+mj-lt"/>
              </a:defRPr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 smtClean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5105400" y="3276600"/>
            <a:ext cx="35052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latin typeface="+mj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SUBHEAD TEXT</a:t>
            </a:r>
            <a:endParaRPr lang="en-US" dirty="0"/>
          </a:p>
        </p:txBody>
      </p:sp>
      <p:sp>
        <p:nvSpPr>
          <p:cNvPr id="23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5105400" y="3810000"/>
            <a:ext cx="3505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aseline="0">
                <a:latin typeface="+mn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Body Text</a:t>
            </a:r>
            <a:endParaRPr lang="en-US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21" hasCustomPrompt="1"/>
          </p:nvPr>
        </p:nvSpPr>
        <p:spPr>
          <a:xfrm>
            <a:off x="914400" y="152400"/>
            <a:ext cx="7696200" cy="762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 baseline="0">
                <a:latin typeface="Franklin Gothic Demi Cond" panose="020B0706030402020204" pitchFamily="34" charset="0"/>
              </a:defRPr>
            </a:lvl1pPr>
            <a:lvl2pPr marL="0" indent="0" algn="ctr">
              <a:lnSpc>
                <a:spcPct val="50000"/>
              </a:lnSpc>
              <a:buNone/>
              <a:defRPr sz="2800">
                <a:latin typeface="+mj-lt"/>
              </a:defRPr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 smtClean="0"/>
              <a:t>CLICK TO EDIT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14400" y="990600"/>
            <a:ext cx="76962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latin typeface="+mj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SUBHEAD TEXT</a:t>
            </a:r>
            <a:endParaRPr lang="en-US" dirty="0"/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914400" y="1524000"/>
            <a:ext cx="7696200" cy="838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aseline="0">
                <a:latin typeface="+mn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Body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101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: Text &amp;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282A21-6152-44A6-84D0-05CF74571E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13"/>
          </p:nvPr>
        </p:nvSpPr>
        <p:spPr>
          <a:xfrm>
            <a:off x="914400" y="2438401"/>
            <a:ext cx="7696200" cy="388619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21" hasCustomPrompt="1"/>
          </p:nvPr>
        </p:nvSpPr>
        <p:spPr>
          <a:xfrm>
            <a:off x="914400" y="152401"/>
            <a:ext cx="7696200" cy="762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4800" baseline="0">
                <a:latin typeface="Franklin Gothic Demi Cond" panose="020B0706030402020204" pitchFamily="34" charset="0"/>
              </a:defRPr>
            </a:lvl1pPr>
            <a:lvl2pPr marL="0" indent="0" algn="ctr">
              <a:lnSpc>
                <a:spcPct val="50000"/>
              </a:lnSpc>
              <a:buNone/>
              <a:defRPr sz="2800">
                <a:latin typeface="+mj-lt"/>
              </a:defRPr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 smtClean="0"/>
              <a:t>CLICK TO EDIT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14400" y="990601"/>
            <a:ext cx="7696200" cy="4572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latin typeface="+mj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SUBHEAD TEXT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914400" y="1524001"/>
            <a:ext cx="7696200" cy="8382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aseline="0">
                <a:latin typeface="+mn-lt"/>
              </a:defRPr>
            </a:lvl1pPr>
            <a:lvl2pPr marL="320040" indent="0" algn="ctr">
              <a:buNone/>
              <a:defRPr sz="2400">
                <a:latin typeface="+mj-lt"/>
              </a:defRPr>
            </a:lvl2pPr>
          </a:lstStyle>
          <a:p>
            <a:pPr lvl="0"/>
            <a:r>
              <a:rPr lang="en-US" dirty="0" smtClean="0"/>
              <a:t>Body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810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6306058"/>
            <a:ext cx="990600" cy="399542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157971" y="6476566"/>
            <a:ext cx="239079" cy="239079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7011" y="6413544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Adelle Condensed" panose="02000503000000020004" pitchFamily="50" charset="0"/>
              </a:defRPr>
            </a:lvl1pPr>
          </a:lstStyle>
          <a:p>
            <a:fld id="{D9282A21-6152-44A6-84D0-05CF74571E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93596" y="0"/>
            <a:ext cx="2044804" cy="76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2" r:id="rId3"/>
    <p:sldLayoutId id="2147483664" r:id="rId4"/>
    <p:sldLayoutId id="2147483665" r:id="rId5"/>
    <p:sldLayoutId id="2147483666" r:id="rId6"/>
    <p:sldLayoutId id="2147483670" r:id="rId7"/>
    <p:sldLayoutId id="2147483671" r:id="rId8"/>
    <p:sldLayoutId id="2147483668" r:id="rId9"/>
    <p:sldLayoutId id="2147483669" r:id="rId10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282A21-6152-44A6-84D0-05CF74571E6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68011" y="381000"/>
            <a:ext cx="8599789" cy="6032544"/>
          </a:xfrm>
        </p:spPr>
        <p:txBody>
          <a:bodyPr/>
          <a:lstStyle/>
          <a:p>
            <a:pPr algn="l">
              <a:spcBef>
                <a:spcPts val="600"/>
              </a:spcBef>
            </a:pPr>
            <a:r>
              <a:rPr lang="en-US" sz="3200" b="1" dirty="0" smtClean="0"/>
              <a:t>Homelessness Update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Community Impact Grant - $40k/year for 3 </a:t>
            </a:r>
            <a:r>
              <a:rPr lang="en-US" sz="2400" dirty="0" smtClean="0"/>
              <a:t>years: Forest Grove Foundation received grant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American Rescue Plan - $120,000 for essential needs hub</a:t>
            </a:r>
            <a:endParaRPr lang="en-US" sz="2400" dirty="0" smtClean="0"/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Washington County Supportive Housing Services</a:t>
            </a:r>
          </a:p>
          <a:p>
            <a:pPr marL="777240" lvl="1" indent="-4572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Metro levy raises $50-70 million/year for 10 years</a:t>
            </a:r>
          </a:p>
          <a:p>
            <a:pPr marL="777240" lvl="1" indent="-4572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Services through county staff and non-profits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City Council Subcommittee formed to consider City’s </a:t>
            </a:r>
            <a:r>
              <a:rPr lang="en-US" sz="2400" dirty="0"/>
              <a:t>role and responsibilities pertaining to </a:t>
            </a:r>
            <a:r>
              <a:rPr lang="en-US" sz="2400" dirty="0" smtClean="0"/>
              <a:t>homelessness. </a:t>
            </a:r>
          </a:p>
          <a:p>
            <a:pPr marL="777240" lvl="1" indent="-4572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Met with non-profits, County, cities, and </a:t>
            </a:r>
            <a:r>
              <a:rPr lang="en-US" dirty="0" smtClean="0"/>
              <a:t>persons experiencing </a:t>
            </a:r>
            <a:r>
              <a:rPr lang="en-US" dirty="0" err="1" smtClean="0"/>
              <a:t>homlessness</a:t>
            </a:r>
            <a:endParaRPr lang="en-US" dirty="0" smtClean="0"/>
          </a:p>
          <a:p>
            <a:pPr marL="777240" lvl="1" indent="-4572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Next steps are to draft recommendations to Council</a:t>
            </a:r>
          </a:p>
          <a:p>
            <a:pPr marL="1280160" lvl="2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400" dirty="0">
              <a:latin typeface="+mj-lt"/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dirty="0" smtClean="0">
              <a:latin typeface="+mn-lt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59613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282A21-6152-44A6-84D0-05CF74571E6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68011" y="381000"/>
            <a:ext cx="8599789" cy="6032544"/>
          </a:xfrm>
        </p:spPr>
        <p:txBody>
          <a:bodyPr/>
          <a:lstStyle/>
          <a:p>
            <a:pPr algn="l">
              <a:spcBef>
                <a:spcPts val="600"/>
              </a:spcBef>
            </a:pPr>
            <a:r>
              <a:rPr lang="en-US" sz="3200" b="1" dirty="0" smtClean="0"/>
              <a:t>Police Chief Hiring Process</a:t>
            </a:r>
          </a:p>
          <a:p>
            <a:pPr algn="l">
              <a:spcBef>
                <a:spcPts val="600"/>
              </a:spcBef>
            </a:pPr>
            <a:r>
              <a:rPr lang="en-US" sz="800" b="1" dirty="0" smtClean="0"/>
              <a:t> </a:t>
            </a:r>
          </a:p>
          <a:p>
            <a:pPr lvl="1" algn="l">
              <a:spcBef>
                <a:spcPts val="1200"/>
              </a:spcBef>
            </a:pPr>
            <a:r>
              <a:rPr lang="en-US" sz="2800" dirty="0" smtClean="0"/>
              <a:t>Feb–Mar:		Select Recruitment Consultant</a:t>
            </a:r>
          </a:p>
          <a:p>
            <a:pPr lvl="1" algn="l">
              <a:spcBef>
                <a:spcPts val="1200"/>
              </a:spcBef>
            </a:pPr>
            <a:r>
              <a:rPr lang="en-US" sz="2800" dirty="0" smtClean="0"/>
              <a:t>April–June:	Community </a:t>
            </a:r>
            <a:r>
              <a:rPr lang="en-US" sz="2800" dirty="0"/>
              <a:t>Engagement </a:t>
            </a:r>
            <a:r>
              <a:rPr lang="en-US" sz="2800" dirty="0" smtClean="0"/>
              <a:t>and </a:t>
            </a:r>
          </a:p>
          <a:p>
            <a:pPr lvl="1" algn="l">
              <a:spcBef>
                <a:spcPts val="1200"/>
              </a:spcBef>
            </a:pPr>
            <a:r>
              <a:rPr lang="en-US" sz="2800" dirty="0"/>
              <a:t>	</a:t>
            </a:r>
            <a:r>
              <a:rPr lang="en-US" sz="2800" dirty="0" smtClean="0"/>
              <a:t>		Job </a:t>
            </a:r>
            <a:r>
              <a:rPr lang="en-US" sz="2800" dirty="0"/>
              <a:t>Announcement</a:t>
            </a:r>
          </a:p>
          <a:p>
            <a:pPr lvl="1" algn="l">
              <a:spcBef>
                <a:spcPts val="1200"/>
              </a:spcBef>
            </a:pPr>
            <a:r>
              <a:rPr lang="en-US" sz="2800" dirty="0" smtClean="0"/>
              <a:t>July–Sept:	Advertise </a:t>
            </a:r>
            <a:r>
              <a:rPr lang="en-US" sz="2800" dirty="0"/>
              <a:t>Position</a:t>
            </a:r>
          </a:p>
          <a:p>
            <a:pPr lvl="1" algn="l">
              <a:spcBef>
                <a:spcPts val="1200"/>
              </a:spcBef>
            </a:pPr>
            <a:r>
              <a:rPr lang="en-US" sz="2800" dirty="0" smtClean="0"/>
              <a:t>Sept–Oct:		Applicant </a:t>
            </a:r>
            <a:r>
              <a:rPr lang="en-US" sz="2800" dirty="0"/>
              <a:t>Screening</a:t>
            </a:r>
          </a:p>
          <a:p>
            <a:pPr lvl="1" algn="l">
              <a:spcBef>
                <a:spcPts val="1200"/>
              </a:spcBef>
            </a:pPr>
            <a:r>
              <a:rPr lang="en-US" sz="2800" dirty="0" smtClean="0"/>
              <a:t>Oct-Dec:		Interview Process</a:t>
            </a:r>
          </a:p>
          <a:p>
            <a:pPr lvl="1" algn="l">
              <a:spcBef>
                <a:spcPts val="1200"/>
              </a:spcBef>
            </a:pPr>
            <a:r>
              <a:rPr lang="en-US" sz="2800" dirty="0"/>
              <a:t>	</a:t>
            </a:r>
            <a:r>
              <a:rPr lang="en-US" sz="2800" dirty="0" smtClean="0"/>
              <a:t>		Candidate </a:t>
            </a:r>
            <a:r>
              <a:rPr lang="en-US" sz="2800" dirty="0"/>
              <a:t>Selection</a:t>
            </a:r>
          </a:p>
          <a:p>
            <a:pPr lvl="1" algn="l">
              <a:spcBef>
                <a:spcPts val="1200"/>
              </a:spcBef>
            </a:pPr>
            <a:r>
              <a:rPr lang="en-US" sz="2800" dirty="0" smtClean="0"/>
              <a:t>Jan-Feb:		New </a:t>
            </a:r>
            <a:r>
              <a:rPr lang="en-US" sz="2800" dirty="0"/>
              <a:t>Police Chief Begins</a:t>
            </a:r>
            <a:endParaRPr lang="en-US" sz="28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57325" y="3178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1712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Forest Grove styl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5F9534"/>
      </a:accent1>
      <a:accent2>
        <a:srgbClr val="92D050"/>
      </a:accent2>
      <a:accent3>
        <a:srgbClr val="F69E1C"/>
      </a:accent3>
      <a:accent4>
        <a:srgbClr val="F7EDD3"/>
      </a:accent4>
      <a:accent5>
        <a:srgbClr val="7B003E"/>
      </a:accent5>
      <a:accent6>
        <a:srgbClr val="2E4719"/>
      </a:accent6>
      <a:hlink>
        <a:srgbClr val="5F9534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lnSpc>
            <a:spcPct val="75000"/>
          </a:lnSpc>
          <a:defRPr sz="4800" dirty="0" smtClean="0">
            <a:latin typeface="Franklin Gothic Demi Cond" panose="020B070603040202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18327</TotalTime>
  <Words>92</Words>
  <Application>Microsoft Office PowerPoint</Application>
  <PresentationFormat>On-screen Show (4:3)</PresentationFormat>
  <Paragraphs>31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Adelle Condensed</vt:lpstr>
      <vt:lpstr>Arial</vt:lpstr>
      <vt:lpstr>Calibri</vt:lpstr>
      <vt:lpstr>Franklin Gothic Book</vt:lpstr>
      <vt:lpstr>Franklin Gothic Demi Cond</vt:lpstr>
      <vt:lpstr>Perpetua</vt:lpstr>
      <vt:lpstr>Wingdings 2</vt:lpstr>
      <vt:lpstr>Equity</vt:lpstr>
      <vt:lpstr>PowerPoint Presentation</vt:lpstr>
      <vt:lpstr>PowerPoint Presentation</vt:lpstr>
    </vt:vector>
  </TitlesOfParts>
  <Company>City of Forest Grove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Bev Maughan</dc:creator>
  <cp:lastModifiedBy>Jesse VanderZanden</cp:lastModifiedBy>
  <cp:revision>600</cp:revision>
  <cp:lastPrinted>2015-10-15T22:36:31Z</cp:lastPrinted>
  <dcterms:created xsi:type="dcterms:W3CDTF">2015-10-13T18:01:14Z</dcterms:created>
  <dcterms:modified xsi:type="dcterms:W3CDTF">2022-02-12T19:28:24Z</dcterms:modified>
</cp:coreProperties>
</file>